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932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720C4-5501-4B8A-AB3E-82AC4261291E}" type="datetimeFigureOut">
              <a:rPr lang="en-US" smtClean="0"/>
              <a:t>3/27/2020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E8DE8E-2CA9-40AE-AC38-876D566ACF1B}" type="slidenum">
              <a:rPr lang="en-US" smtClean="0"/>
              <a:t>‹#›</a:t>
            </a:fld>
            <a:endParaRPr lang="en-US"/>
          </a:p>
        </p:txBody>
      </p:sp>
    </p:spTree>
    <p:extLst>
      <p:ext uri="{BB962C8B-B14F-4D97-AF65-F5344CB8AC3E}">
        <p14:creationId xmlns:p14="http://schemas.microsoft.com/office/powerpoint/2010/main" val="2116048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368E37-3B6E-4254-9FE0-1C1588254733}" type="datetime1">
              <a:rPr lang="en-US" smtClean="0"/>
              <a:t>3/27/2020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E9F2FBB0-3B86-4A46-A8E7-D93A514FBD0B}" type="slidenum">
              <a:rPr lang="en-US" smtClean="0"/>
              <a:pPr/>
              <a:t>‹#›</a:t>
            </a:fld>
            <a:endParaRPr lang="en-US"/>
          </a:p>
        </p:txBody>
      </p:sp>
    </p:spTree>
    <p:extLst>
      <p:ext uri="{BB962C8B-B14F-4D97-AF65-F5344CB8AC3E}">
        <p14:creationId xmlns:p14="http://schemas.microsoft.com/office/powerpoint/2010/main" val="1261352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53C34-35E4-44FC-AC29-A23F4B3BA175}" type="datetime1">
              <a:rPr lang="en-US" smtClean="0"/>
              <a:t>3/27/2020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E9F2FBB0-3B86-4A46-A8E7-D93A514FBD0B}" type="slidenum">
              <a:rPr lang="en-US" smtClean="0"/>
              <a:pPr/>
              <a:t>‹#›</a:t>
            </a:fld>
            <a:endParaRPr lang="en-US"/>
          </a:p>
        </p:txBody>
      </p:sp>
    </p:spTree>
    <p:extLst>
      <p:ext uri="{BB962C8B-B14F-4D97-AF65-F5344CB8AC3E}">
        <p14:creationId xmlns:p14="http://schemas.microsoft.com/office/powerpoint/2010/main" val="19385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CB56C-62B6-4201-9E26-C7A18E0CF67A}" type="datetime1">
              <a:rPr lang="en-US" smtClean="0"/>
              <a:t>3/27/2020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E9F2FBB0-3B86-4A46-A8E7-D93A514FBD0B}" type="slidenum">
              <a:rPr lang="en-US" smtClean="0"/>
              <a:pPr/>
              <a:t>‹#›</a:t>
            </a:fld>
            <a:endParaRPr lang="en-US"/>
          </a:p>
        </p:txBody>
      </p:sp>
    </p:spTree>
    <p:extLst>
      <p:ext uri="{BB962C8B-B14F-4D97-AF65-F5344CB8AC3E}">
        <p14:creationId xmlns:p14="http://schemas.microsoft.com/office/powerpoint/2010/main" val="3992315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B70E5-BAC7-4549-8BAE-A36C6A107BD5}" type="datetime1">
              <a:rPr lang="en-US" smtClean="0"/>
              <a:t>3/27/2020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E9F2FBB0-3B86-4A46-A8E7-D93A514FBD0B}" type="slidenum">
              <a:rPr lang="en-US" smtClean="0"/>
              <a:pPr/>
              <a:t>‹#›</a:t>
            </a:fld>
            <a:endParaRPr lang="en-US"/>
          </a:p>
        </p:txBody>
      </p:sp>
    </p:spTree>
    <p:extLst>
      <p:ext uri="{BB962C8B-B14F-4D97-AF65-F5344CB8AC3E}">
        <p14:creationId xmlns:p14="http://schemas.microsoft.com/office/powerpoint/2010/main" val="4017139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634707-1865-4C3F-B209-9A313CB11E32}" type="datetime1">
              <a:rPr lang="en-US" smtClean="0"/>
              <a:t>3/27/2020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E9F2FBB0-3B86-4A46-A8E7-D93A514FBD0B}" type="slidenum">
              <a:rPr lang="en-US" smtClean="0"/>
              <a:pPr/>
              <a:t>‹#›</a:t>
            </a:fld>
            <a:endParaRPr lang="en-US"/>
          </a:p>
        </p:txBody>
      </p:sp>
    </p:spTree>
    <p:extLst>
      <p:ext uri="{BB962C8B-B14F-4D97-AF65-F5344CB8AC3E}">
        <p14:creationId xmlns:p14="http://schemas.microsoft.com/office/powerpoint/2010/main" val="2386479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34AE03-AFC5-40B9-B8F9-C1261A660F9B}" type="datetime1">
              <a:rPr lang="en-US" smtClean="0"/>
              <a:t>3/27/2020</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E9F2FBB0-3B86-4A46-A8E7-D93A514FBD0B}" type="slidenum">
              <a:rPr lang="en-US" smtClean="0"/>
              <a:pPr/>
              <a:t>‹#›</a:t>
            </a:fld>
            <a:endParaRPr lang="en-US"/>
          </a:p>
        </p:txBody>
      </p:sp>
    </p:spTree>
    <p:extLst>
      <p:ext uri="{BB962C8B-B14F-4D97-AF65-F5344CB8AC3E}">
        <p14:creationId xmlns:p14="http://schemas.microsoft.com/office/powerpoint/2010/main" val="4035775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65F25E-F34F-4868-84F1-A4A0B4ED185B}" type="datetime1">
              <a:rPr lang="en-US" smtClean="0"/>
              <a:t>3/27/2020</a:t>
            </a:fld>
            <a:endParaRPr lang="en-US"/>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9" name="Slide Number Placeholder 8"/>
          <p:cNvSpPr>
            <a:spLocks noGrp="1"/>
          </p:cNvSpPr>
          <p:nvPr>
            <p:ph type="sldNum" sz="quarter" idx="12"/>
          </p:nvPr>
        </p:nvSpPr>
        <p:spPr/>
        <p:txBody>
          <a:bodyPr/>
          <a:lstStyle/>
          <a:p>
            <a:fld id="{E9F2FBB0-3B86-4A46-A8E7-D93A514FBD0B}" type="slidenum">
              <a:rPr lang="en-US" smtClean="0"/>
              <a:pPr/>
              <a:t>‹#›</a:t>
            </a:fld>
            <a:endParaRPr lang="en-US"/>
          </a:p>
        </p:txBody>
      </p:sp>
    </p:spTree>
    <p:extLst>
      <p:ext uri="{BB962C8B-B14F-4D97-AF65-F5344CB8AC3E}">
        <p14:creationId xmlns:p14="http://schemas.microsoft.com/office/powerpoint/2010/main" val="1201425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BD433D-D720-4B18-ACFE-AA0A3A62FC0F}" type="datetime1">
              <a:rPr lang="en-US" smtClean="0"/>
              <a:t>3/27/2020</a:t>
            </a:fld>
            <a:endParaRPr lang="en-US"/>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E9F2FBB0-3B86-4A46-A8E7-D93A514FBD0B}" type="slidenum">
              <a:rPr lang="en-US" smtClean="0"/>
              <a:pPr/>
              <a:t>‹#›</a:t>
            </a:fld>
            <a:endParaRPr lang="en-US"/>
          </a:p>
        </p:txBody>
      </p:sp>
    </p:spTree>
    <p:extLst>
      <p:ext uri="{BB962C8B-B14F-4D97-AF65-F5344CB8AC3E}">
        <p14:creationId xmlns:p14="http://schemas.microsoft.com/office/powerpoint/2010/main" val="4008473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40AB2-58D1-4790-97DC-972954C20EC4}" type="datetime1">
              <a:rPr lang="en-US" smtClean="0"/>
              <a:t>3/27/2020</a:t>
            </a:fld>
            <a:endParaRPr lang="en-US"/>
          </a:p>
        </p:txBody>
      </p:sp>
      <p:sp>
        <p:nvSpPr>
          <p:cNvPr id="3" name="Footer Placeholder 2"/>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E9F2FBB0-3B86-4A46-A8E7-D93A514FBD0B}" type="slidenum">
              <a:rPr lang="en-US" smtClean="0"/>
              <a:pPr/>
              <a:t>‹#›</a:t>
            </a:fld>
            <a:endParaRPr lang="en-US"/>
          </a:p>
        </p:txBody>
      </p:sp>
    </p:spTree>
    <p:extLst>
      <p:ext uri="{BB962C8B-B14F-4D97-AF65-F5344CB8AC3E}">
        <p14:creationId xmlns:p14="http://schemas.microsoft.com/office/powerpoint/2010/main" val="358234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BFB57-4580-48DB-AB25-4FA021E86EF7}" type="datetime1">
              <a:rPr lang="en-US" smtClean="0"/>
              <a:t>3/27/2020</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E9F2FBB0-3B86-4A46-A8E7-D93A514FBD0B}" type="slidenum">
              <a:rPr lang="en-US" smtClean="0"/>
              <a:pPr/>
              <a:t>‹#›</a:t>
            </a:fld>
            <a:endParaRPr lang="en-US"/>
          </a:p>
        </p:txBody>
      </p:sp>
    </p:spTree>
    <p:extLst>
      <p:ext uri="{BB962C8B-B14F-4D97-AF65-F5344CB8AC3E}">
        <p14:creationId xmlns:p14="http://schemas.microsoft.com/office/powerpoint/2010/main" val="3879492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E48CE6-3A99-4C61-9FC1-A7C56D2DA9B0}" type="datetime1">
              <a:rPr lang="en-US" smtClean="0"/>
              <a:t>3/27/2020</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E9F2FBB0-3B86-4A46-A8E7-D93A514FBD0B}" type="slidenum">
              <a:rPr lang="en-US" smtClean="0"/>
              <a:pPr/>
              <a:t>‹#›</a:t>
            </a:fld>
            <a:endParaRPr lang="en-US"/>
          </a:p>
        </p:txBody>
      </p:sp>
    </p:spTree>
    <p:extLst>
      <p:ext uri="{BB962C8B-B14F-4D97-AF65-F5344CB8AC3E}">
        <p14:creationId xmlns:p14="http://schemas.microsoft.com/office/powerpoint/2010/main" val="2207594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7AF510-A807-4CEA-BD8D-CD260F701003}" type="datetime1">
              <a:rPr lang="en-US" smtClean="0"/>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Prof.Azza Abdallah</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2FBB0-3B86-4A46-A8E7-D93A514FBD0B}" type="slidenum">
              <a:rPr lang="en-US" smtClean="0"/>
              <a:pPr/>
              <a:t>‹#›</a:t>
            </a:fld>
            <a:endParaRPr lang="en-US"/>
          </a:p>
        </p:txBody>
      </p:sp>
    </p:spTree>
    <p:extLst>
      <p:ext uri="{BB962C8B-B14F-4D97-AF65-F5344CB8AC3E}">
        <p14:creationId xmlns:p14="http://schemas.microsoft.com/office/powerpoint/2010/main" val="17623569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52091" y="2682375"/>
            <a:ext cx="436048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3600" b="1" cap="none" spc="50" dirty="0" smtClean="0">
                <a:ln w="11430"/>
                <a:solidFill>
                  <a:srgbClr val="00B0F0"/>
                </a:solidFill>
                <a:effectLst>
                  <a:outerShdw blurRad="76200" dist="50800" dir="5400000" algn="tl" rotWithShape="0">
                    <a:srgbClr val="000000">
                      <a:alpha val="65000"/>
                    </a:srgbClr>
                  </a:outerShdw>
                </a:effectLst>
              </a:rPr>
              <a:t>(3) اخطار التجوية </a:t>
            </a:r>
            <a:r>
              <a:rPr lang="ar-EG" sz="3600" b="1" cap="none" spc="50" dirty="0" smtClean="0">
                <a:ln w="11430"/>
                <a:solidFill>
                  <a:srgbClr val="00B0F0"/>
                </a:solidFill>
                <a:effectLst>
                  <a:outerShdw blurRad="76200" dist="50800" dir="5400000" algn="tl" rotWithShape="0">
                    <a:srgbClr val="000000">
                      <a:alpha val="65000"/>
                    </a:srgbClr>
                  </a:outerShdw>
                </a:effectLst>
              </a:rPr>
              <a:t>الملحية</a:t>
            </a:r>
            <a:endParaRPr lang="en-US" sz="3600" b="1" cap="none" spc="50" dirty="0">
              <a:ln w="11430"/>
              <a:solidFill>
                <a:srgbClr val="00B0F0"/>
              </a:solidFill>
              <a:effectLst>
                <a:outerShdw blurRad="76200" dist="50800" dir="5400000" algn="tl" rotWithShape="0">
                  <a:srgbClr val="000000">
                    <a:alpha val="65000"/>
                  </a:srgbClr>
                </a:outerShdw>
              </a:effectLst>
            </a:endParaRPr>
          </a:p>
        </p:txBody>
      </p:sp>
      <p:sp>
        <p:nvSpPr>
          <p:cNvPr id="7" name="Footer Placeholder 6"/>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E9F2FBB0-3B86-4A46-A8E7-D93A514FBD0B}" type="slidenum">
              <a:rPr lang="en-US" smtClean="0"/>
              <a:pPr/>
              <a:t>1</a:t>
            </a:fld>
            <a:endParaRPr lang="en-US"/>
          </a:p>
        </p:txBody>
      </p:sp>
      <p:pic>
        <p:nvPicPr>
          <p:cNvPr id="8" name="Picture 10"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852" y="332656"/>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332656"/>
            <a:ext cx="1019175" cy="66746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67361" y="1196752"/>
            <a:ext cx="8209299" cy="1015663"/>
          </a:xfrm>
          <a:prstGeom prst="rect">
            <a:avLst/>
          </a:prstGeom>
          <a:noFill/>
        </p:spPr>
        <p:txBody>
          <a:bodyPr wrap="none" lIns="91440" tIns="45720" rIns="91440" bIns="45720">
            <a:spAutoFit/>
          </a:bodyPr>
          <a:lstStyle/>
          <a:p>
            <a:pPr algn="ctr" rtl="1"/>
            <a:r>
              <a:rPr lang="ar-EG" sz="32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إدارة الكوارث والأزمات الطبيعيه</a:t>
            </a:r>
          </a:p>
          <a:p>
            <a:pPr algn="ctr" rtl="1"/>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دكتوراه الجغرافيا الطبيعيه – قسم الجغرافيا ونظم المعلومات الجغرافيه</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Rectangle 10"/>
          <p:cNvSpPr/>
          <p:nvPr/>
        </p:nvSpPr>
        <p:spPr>
          <a:xfrm>
            <a:off x="1594119" y="3903439"/>
            <a:ext cx="5950668" cy="1569660"/>
          </a:xfrm>
          <a:prstGeom prst="rect">
            <a:avLst/>
          </a:prstGeom>
          <a:noFill/>
        </p:spPr>
        <p:txBody>
          <a:bodyPr wrap="none" lIns="91440" tIns="45720" rIns="91440" bIns="45720">
            <a:spAutoFit/>
          </a:bodyPr>
          <a:lstStyle/>
          <a:p>
            <a:pPr algn="ctr"/>
            <a:r>
              <a:rPr lang="ar-EG"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أ.د/عزه عبدالله</a:t>
            </a:r>
            <a:endPar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أستاذ الجغرافيه الطبيعيه – كلية الآداب جامعة بنها</a:t>
            </a:r>
          </a:p>
          <a:p>
            <a:pPr algn="ctr"/>
            <a:r>
              <a:rPr lang="en-US" sz="2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Email: Azza.Abdallah@fart.bu.edu.eg</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95389" y="890137"/>
            <a:ext cx="8784976" cy="563231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تميؤ الأملاح: </a:t>
            </a:r>
            <a:r>
              <a:rPr kumimoji="0" lang="en-US" sz="2400" b="1" i="0" u="sng" strike="noStrike" normalizeH="0" baseline="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Salts Hydration  </a:t>
            </a:r>
            <a:endParaRPr kumimoji="0" lang="en-US" sz="2400" b="1" i="0" u="sng" strike="noStrike" normalizeH="0" baseline="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هي عملية تشبع البلورات الملحية بالرطوبة الجوية مما يعمل على تمدد هذه البلورات داخل الشقوق وزيادة حجمها وفقا لدرجة تشبعها بالرطوبة الجوية الأمر الذي يؤدى إلى اتساع هذه الشقوق وحدوث تشويه لواجهات المباني. ويتحكم في ميكانيكية هذه العملية الرطوبة النسبية، وارتفاع درجات الحرارة، ودرجة تركيز الأملاح ونوعها.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يعد تميؤ الأملاح ذو أهمية كبيرة في عمليات التجوية الملحية حيث يؤدى إلي زيادة أحجام البلورات الملحية فعلي سبيل المثال تزداد أحجام نترات الصوديوم </a:t>
            </a:r>
            <a:r>
              <a:rPr kumimoji="0" lang="en-US"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NaNo3</a:t>
            </a:r>
            <a:r>
              <a:rPr kumimoji="0" lang="ar-SA"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وكلوريد الصوديوم </a:t>
            </a:r>
            <a:r>
              <a:rPr kumimoji="0" lang="en-US" sz="2400" b="1" i="0" u="none" strike="noStrike" normalizeH="0" baseline="0" dirty="0" err="1"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NaCl</a:t>
            </a:r>
            <a:r>
              <a:rPr kumimoji="0" lang="ar-SA"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وكلوريد البوتاسيوم </a:t>
            </a:r>
            <a:r>
              <a:rPr kumimoji="0" lang="en-US"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KCL</a:t>
            </a:r>
            <a:r>
              <a:rPr kumimoji="0" lang="ar-SA"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بنسب تزيد ثلاث مرات عن الجرانيت، وينتج عن ذلك حدوث ضغوط كبيرة علي الحبيبات الملامسة لها مما يؤدي إلي تفكك </a:t>
            </a:r>
            <a:r>
              <a:rPr kumimoji="0" lang="ar-SA"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الصخور</a:t>
            </a:r>
            <a:r>
              <a:rPr kumimoji="0" lang="ar-EG"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en-US"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E9F2FBB0-3B86-4A46-A8E7-D93A514FBD0B}" type="slidenum">
              <a:rPr lang="en-US" smtClean="0"/>
              <a:pPr/>
              <a:t>10</a:t>
            </a:fld>
            <a:endParaRPr lang="en-US"/>
          </a:p>
        </p:txBody>
      </p:sp>
      <p:sp>
        <p:nvSpPr>
          <p:cNvPr id="5" name="Rectangle 4"/>
          <p:cNvSpPr/>
          <p:nvPr/>
        </p:nvSpPr>
        <p:spPr>
          <a:xfrm>
            <a:off x="2051720" y="196488"/>
            <a:ext cx="4969630" cy="584775"/>
          </a:xfrm>
          <a:prstGeom prst="rect">
            <a:avLst/>
          </a:prstGeom>
        </p:spPr>
        <p:txBody>
          <a:bodyPr wrap="none">
            <a:spAutoFit/>
          </a:bodyPr>
          <a:lstStyle/>
          <a:p>
            <a:r>
              <a:rPr lang="ar-SA" sz="3200" b="1"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rPr>
              <a:t>عمليات </a:t>
            </a:r>
            <a:r>
              <a:rPr lang="ar-SA" sz="3200" b="1" dirty="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rPr>
              <a:t>التجوية الملحية علي السطح</a:t>
            </a:r>
            <a:endParaRPr lang="en-US" sz="3200" b="1" dirty="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1675859"/>
            <a:ext cx="871296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1- </a:t>
            </a:r>
            <a:r>
              <a:rPr kumimoji="0" lang="ar-SA" sz="2400" b="1" i="0" u="sng"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البقع الملحية </a:t>
            </a:r>
            <a:r>
              <a:rPr kumimoji="0" lang="en-US" sz="2400" b="1" i="0" u="sng"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Efflorescence </a:t>
            </a:r>
            <a:endParaRPr kumimoji="0" lang="en-US" sz="2400" b="1" i="0" u="sng"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ويرتبط تكوينها بارتفاع منسوب الماء الجوفي المحتوي علي الأملاح خلال مسام وشقوق الصخور، ويؤدي تبخر المياه إلي ترسيب الأملاح علي السطح علي شكل بقع ملحية بيضاء اللون، ويؤدي تكوين هذه البقع الملحية إلي حدوث تفكك حبيبي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Granular disintegration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وقد تم تسجيل هذه الظاهرة وما ارتبط بها من تفكك حبيبي علي سطح صخور الحجر الرملي في مدينة شالي القديمة بمنخفض سيوه.</a:t>
            </a:r>
            <a:endPar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E9F2FBB0-3B86-4A46-A8E7-D93A514FBD0B}" type="slidenum">
              <a:rPr lang="en-US" smtClean="0"/>
              <a:pPr/>
              <a:t>11</a:t>
            </a:fld>
            <a:endParaRPr lang="en-US"/>
          </a:p>
        </p:txBody>
      </p:sp>
      <p:sp>
        <p:nvSpPr>
          <p:cNvPr id="2" name="Rectangle 1"/>
          <p:cNvSpPr/>
          <p:nvPr/>
        </p:nvSpPr>
        <p:spPr>
          <a:xfrm>
            <a:off x="847325" y="548680"/>
            <a:ext cx="7377341" cy="830997"/>
          </a:xfrm>
          <a:prstGeom prst="rect">
            <a:avLst/>
          </a:prstGeom>
        </p:spPr>
        <p:txBody>
          <a:bodyPr wrap="none">
            <a:spAutoFit/>
          </a:bodyPr>
          <a:lstStyle/>
          <a:p>
            <a:pPr lvl="0" algn="ctr" rtl="1" fontAlgn="base">
              <a:lnSpc>
                <a:spcPct val="150000"/>
              </a:lnSpc>
              <a:spcBef>
                <a:spcPct val="0"/>
              </a:spcBef>
              <a:spcAft>
                <a:spcPct val="0"/>
              </a:spcAft>
            </a:pPr>
            <a:r>
              <a:rPr lang="ar-SA"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الظاهرات الجيومورفولوجية المرتبطة بالتجوية الملحية</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788024" y="692696"/>
            <a:ext cx="4104456" cy="563231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2- </a:t>
            </a:r>
            <a:r>
              <a:rPr kumimoji="0" lang="ar-SA"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القشـور الرماديـة</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Grey Crust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هي قشور دقيقة تتكون نتيجة مراحل التطور الأولي لقشور الجبس السوداء. وهناك إمكانية لتطور قشور سميكة علي السطح وتتحول القشور الرمادية إلي قشور سوداء.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3- </a:t>
            </a:r>
            <a:r>
              <a:rPr kumimoji="0" lang="ar-SA"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القشـور السـوداء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Black Crust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تنشأ القشور السوداء نتيجة لتطور القشور الرمادية، وقد يرتبط تكوينها بحدوث تلوث للسطح أو للبيئة، وعادة ما تتكون هذه القشور علي سطح صخور الحجر الجيري وصخور الحجر الرملي وبجوار سواحل البحيرات المالحة.</a:t>
            </a:r>
            <a:endPar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6867" name="Rectangle 3"/>
          <p:cNvSpPr>
            <a:spLocks noChangeArrowheads="1"/>
          </p:cNvSpPr>
          <p:nvPr/>
        </p:nvSpPr>
        <p:spPr bwMode="auto">
          <a:xfrm>
            <a:off x="467544" y="1246693"/>
            <a:ext cx="3528392" cy="452431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التـافـوني </a:t>
            </a:r>
            <a:r>
              <a:rPr kumimoji="0" lang="en-US" sz="2400" b="1" i="0" u="none" strike="noStrike" normalizeH="0" baseline="0"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Tafoni</a:t>
            </a:r>
            <a:r>
              <a:rPr kumimoji="0" lang="en-US" sz="2400" b="1" i="0" u="none" strike="noStrike" normalizeH="0" baseline="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هي ثقوب صغيرة في الصخور تنشأ عن نشاط التجوية الملحية، وتنشأ هذه الظاهرة في سطح الصخر المحتوي علي حفر صغيرة، ومع تكرار دورات البلل والجفاف، تنمو بلورات الأملاح بين شقوق الصخور وعلي السطح ومع تكرار اتساع الفجوات قد يحدث تساقط للصخور </a:t>
            </a:r>
            <a:r>
              <a:rPr kumimoji="0" lang="en-US" sz="2400" b="1" i="0" u="none" strike="noStrike" normalizeH="0" baseline="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Rock breakdown </a:t>
            </a:r>
            <a:r>
              <a:rPr kumimoji="0" lang="ar-SA" sz="2400" b="1" i="0" u="none" strike="noStrike" normalizeH="0" baseline="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E9F2FBB0-3B86-4A46-A8E7-D93A514FBD0B}" type="slidenum">
              <a:rPr lang="en-US" smtClean="0"/>
              <a:pPr/>
              <a:t>12</a:t>
            </a:fld>
            <a:endParaRPr lang="en-US"/>
          </a:p>
        </p:txBody>
      </p:sp>
      <p:sp>
        <p:nvSpPr>
          <p:cNvPr id="2" name="Rectangle 1"/>
          <p:cNvSpPr/>
          <p:nvPr/>
        </p:nvSpPr>
        <p:spPr>
          <a:xfrm>
            <a:off x="978827" y="323364"/>
            <a:ext cx="3017173" cy="830997"/>
          </a:xfrm>
          <a:prstGeom prst="rect">
            <a:avLst/>
          </a:prstGeom>
        </p:spPr>
        <p:txBody>
          <a:bodyPr wrap="none">
            <a:spAutoFit/>
          </a:bodyPr>
          <a:lstStyle/>
          <a:p>
            <a:pPr lvl="0" algn="ctr" rtl="1" fontAlgn="base">
              <a:spcBef>
                <a:spcPct val="0"/>
              </a:spcBef>
              <a:spcAft>
                <a:spcPct val="0"/>
              </a:spcAft>
            </a:pPr>
            <a:r>
              <a:rPr lang="ar-SA" sz="2400" b="1" dirty="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الظاهرات الجيومورفولوجية </a:t>
            </a:r>
            <a:endParaRPr lang="ar-EG" sz="2400" b="1"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lvl="0" algn="ctr" rtl="1" fontAlgn="base">
              <a:spcBef>
                <a:spcPct val="0"/>
              </a:spcBef>
              <a:spcAft>
                <a:spcPct val="0"/>
              </a:spcAft>
            </a:pPr>
            <a:r>
              <a:rPr lang="ar-SA" sz="2400" b="1"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المرتبطة </a:t>
            </a:r>
            <a:r>
              <a:rPr lang="ar-SA" sz="2400" b="1" dirty="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بالتجوية الملحية</a:t>
            </a:r>
            <a:endParaRPr lang="en-US" sz="2400" b="1" dirty="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517903"/>
            <a:ext cx="8496944"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أخطار التجوية الملحية</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تمثل التجوية الملحية خطراً يهدد الإنسان وأنشطته الاقتصادية في المناطق الجافة حيث يؤدي نمو بللورات الأملاح داخل فواصل الصخور أو بين حبيبات التربة إلي حدوث ضغط يؤدي في كثير من الأحيان إلي تكسر الصخور وتشقق التربة وكذلك يترتب علي نشاط عمليات التجوية الملحية الكثير من التأثيرات السلبية علي الآثار والمباني والطرق والأراضي الزراعية مما يساهم في كثير من الأحيان إلي اتساع مساحة الأراضي المعرضة لأخطار التصحر.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تعاني </a:t>
            </a:r>
            <a:r>
              <a:rPr kumimoji="0" lang="ar-SA" sz="2400" b="1" i="0" u="none"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الطرق من أخطار التجوية الملحية ويظهر تأثيرها في مواضع عديدة وأشكال مختلفة مثل ظهور الشقوق والحفر، والانبعاجات والتقويض السفلي في البنية التحتية للطرق. </a:t>
            </a:r>
            <a:endParaRPr kumimoji="0" lang="ar-SA" sz="2400" b="1" i="0" u="none"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7891" name="Rectangle 3"/>
          <p:cNvSpPr>
            <a:spLocks noChangeArrowheads="1"/>
          </p:cNvSpPr>
          <p:nvPr/>
        </p:nvSpPr>
        <p:spPr bwMode="auto">
          <a:xfrm>
            <a:off x="467544" y="4662428"/>
            <a:ext cx="828092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يؤدى </a:t>
            </a:r>
            <a:r>
              <a:rPr kumimoji="0" lang="ar-SA"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سوء المواد المستخدمة في إنشاء الطرق فى زيادة الأثر السلبى لنشاط التجوية الملحية وعندما يحدث تسرب جانبي من المياه المالحة إلي البنية التحتية للطريق مما يؤدى إلى حدوث تآكل بها ومن ثم حدوث الهبوط الأرضي في بعض مواضع بالطريق.</a:t>
            </a:r>
            <a:endParaRPr kumimoji="0" lang="ar-SA"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E9F2FBB0-3B86-4A46-A8E7-D93A514FBD0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15071" y="1373287"/>
            <a:ext cx="3276809" cy="440120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0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تعاني التربة والاراضى الزراعية في الواحات المصرية والسواحل من أخطار التجوية الملحية، وخاصة في المناطق المنخفضة المنسوب، ويرجع ذلك إلي ارتفاع منسوب الماء الأرضي واقترابه من السطح، وسرعة ارتفاع الماء الأرضي بفعل الخاصة الشعرية، وكذلك التوسع في حفر الآبار والإفراط في استخدام المياه مما يؤدي إلي تكوين طبقة من الأملاح أسفل </a:t>
            </a:r>
            <a:r>
              <a:rPr kumimoji="0" lang="ar-SA" sz="20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سطح </a:t>
            </a:r>
            <a:r>
              <a:rPr kumimoji="0" lang="ar-SA" sz="20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التربة العلوية أو ظهور القشور الملحية علي سطح التربة، مما يؤدي إلي عدم صلاحية التربة للزراعة. </a:t>
            </a:r>
            <a:endParaRPr kumimoji="0" lang="ar-SA" sz="20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Rectangle 3"/>
          <p:cNvSpPr/>
          <p:nvPr/>
        </p:nvSpPr>
        <p:spPr>
          <a:xfrm>
            <a:off x="179512" y="188640"/>
            <a:ext cx="3966150" cy="646331"/>
          </a:xfrm>
          <a:prstGeom prst="rect">
            <a:avLst/>
          </a:prstGeom>
        </p:spPr>
        <p:txBody>
          <a:bodyPr wrap="none">
            <a:spAutoFit/>
          </a:bodyPr>
          <a:lstStyle/>
          <a:p>
            <a:pPr lvl="0" indent="457200" algn="ctr" rtl="1" fontAlgn="base">
              <a:spcBef>
                <a:spcPct val="0"/>
              </a:spcBef>
              <a:spcAft>
                <a:spcPct val="0"/>
              </a:spcAft>
            </a:pPr>
            <a:r>
              <a:rPr kumimoji="0" lang="ar-SA" sz="36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أخطار التجوية الملحية</a:t>
            </a:r>
            <a:endParaRPr kumimoji="0" lang="en-US" sz="36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E9F2FBB0-3B86-4A46-A8E7-D93A514FBD0B}" type="slidenum">
              <a:rPr lang="en-US" smtClean="0"/>
              <a:pPr/>
              <a:t>14</a:t>
            </a:fld>
            <a:endParaRPr lang="en-US"/>
          </a:p>
        </p:txBody>
      </p:sp>
      <p:sp>
        <p:nvSpPr>
          <p:cNvPr id="7" name="Rectangle 1"/>
          <p:cNvSpPr>
            <a:spLocks noChangeArrowheads="1"/>
          </p:cNvSpPr>
          <p:nvPr/>
        </p:nvSpPr>
        <p:spPr bwMode="auto">
          <a:xfrm>
            <a:off x="4355974" y="657562"/>
            <a:ext cx="4523795" cy="563231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تتعرض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كثير من المباني إلي الانهيار أو ظهور الشقوق في حوائط المباني، ويرجع ذلك إلي استخدام مادة الكورشيف في البناء كما هو الحال فى واحة سيوه ، إلي جانب ذلك تتعرض المباني التي تبني بمواد البناء الحديثة لأخطار التجوية الملحية، حيث يؤدي ارتفاع منسوب الماء الأرضي المالح، أو نتيجة لنشاط الخاصية الشعرية</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Capillarity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إلى زيادة نشاط عمليات التجوية الملحية مما ينتج عنه حدوث تآكل للأعمدة الخرسانية المستخدمة في البناء، كما يظهر التأثير علي حوائط المباني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Flowstone</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نتيجة لرشح المياه في مادة البناء وتآكلها، ومن ثم يحدث تساقط لمواد البناء.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51520" y="692696"/>
            <a:ext cx="856895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أساليب مواجهة أخطار التجوية الملحية</a:t>
            </a:r>
            <a:endParaRPr kumimoji="0" lang="en-US"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ضرورة ترشيد استخدام المياه في المنخفضات، واستخدام أساليب الري والصرف الحديثة للحد من زيادة مساحة السبخات والبحيرات والمسطحات الملحية والذي يؤدى بدوره إلى زيادة نشاط أخطار التجوية الملحية وآثارها السلبية علي التربة الزراعية والمباني والآثار.</a:t>
            </a:r>
            <a:endParaRPr kumimoji="0" lang="en-US"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استخدام المواد العازلة مثل البيتومين عند وضع أساسات المباني وكذلك استخدام مواد خرسانية مقاومة للملوحة وأنواع مناسبة من الطوب ( كونكريت ) في البناء حتى تقاوم عمليات التآكل الناتجة عن تسرب المحاليل الملحية داخل الشقوق مما يعمل على تجنب تصدع المباني وزيادة مقاومة عمليات التجوية الملحية .</a:t>
            </a:r>
            <a:endParaRPr kumimoji="0" lang="en-US"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عدم استخدام مادة الكورشيف فى البناء</a:t>
            </a:r>
            <a:endParaRPr kumimoji="0" lang="en-US"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استخدام دهانات بلاستيكية لواجهات المباني الحديثة لكي تعمل على عزل الجدران عن مجال التجوية الملحية . </a:t>
            </a:r>
            <a:endParaRPr kumimoji="0" lang="en-US"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الاهتمام بجودة تنفيذ الطرق من خلال الاستعانة بالخبرات الهندسية عند التخطيط لإنشائها لتفادى مشكلات التجوية الملحية .</a:t>
            </a:r>
            <a:endParaRPr kumimoji="0" lang="en-US"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E9F2FBB0-3B86-4A46-A8E7-D93A514FBD0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1831" y="2967335"/>
            <a:ext cx="6420348"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EG"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نشكركم على حسن الاستماع</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E9F2FBB0-3B86-4A46-A8E7-D93A514FBD0B}" type="slidenum">
              <a:rPr lang="en-US" smtClean="0"/>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7504" y="-55956"/>
            <a:ext cx="885698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SA" sz="3200" b="1" i="0" u="none" strike="noStrike" normalizeH="0" baseline="0"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أخطار التجوية الملحية</a:t>
            </a:r>
            <a:endParaRPr kumimoji="0" lang="ar-EG" sz="3200" b="1" i="0" u="none" strike="noStrike" normalizeH="0" baseline="0"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342900" marR="0" lvl="0" indent="-342900" algn="justLow" defTabSz="914400" rtl="1" eaLnBrk="0" fontAlgn="base" latinLnBrk="0" hangingPunct="0">
              <a:lnSpc>
                <a:spcPct val="150000"/>
              </a:lnSpc>
              <a:spcBef>
                <a:spcPct val="0"/>
              </a:spcBef>
              <a:spcAft>
                <a:spcPct val="0"/>
              </a:spcAft>
              <a:buClrTx/>
              <a:buSzTx/>
              <a:buFont typeface="Courier New" pitchFamily="49" charset="0"/>
              <a:buChar char="o"/>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التجوية الملحية هى أحد الجوانب السلبية التي تسبب التدهور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البيئى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الملحوظ في المناطق الساحلية والداخلية التى تتوافر فيها مقومات نشاطها. </a:t>
            </a:r>
            <a:endPar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342900" marR="0" lvl="0" indent="-342900" algn="justLow" defTabSz="914400" rtl="1" eaLnBrk="0" fontAlgn="base" latinLnBrk="0" hangingPunct="0">
              <a:lnSpc>
                <a:spcPct val="150000"/>
              </a:lnSpc>
              <a:spcBef>
                <a:spcPct val="0"/>
              </a:spcBef>
              <a:spcAft>
                <a:spcPct val="0"/>
              </a:spcAft>
              <a:buClrTx/>
              <a:buSzTx/>
              <a:buFont typeface="Courier New" pitchFamily="49" charset="0"/>
              <a:buChar char="o"/>
              <a:tabLst/>
            </a:pPr>
            <a:r>
              <a:rPr kumimoji="0" lang="ar-SA" sz="2400" b="1" i="0" u="none"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التجوية </a:t>
            </a:r>
            <a:r>
              <a:rPr kumimoji="0" lang="ar-SA" sz="2400" b="1" i="0" u="none"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الملحية هي نوع مركب من أنواع التجوية المختلفة يجمع بين خواص كلا من عمليات التجوية الميكانيكية والكيميائية والبيولوجية </a:t>
            </a:r>
            <a:r>
              <a:rPr kumimoji="0" lang="ar-SA" sz="2400" b="1" i="0" u="none"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معاً</a:t>
            </a:r>
            <a:r>
              <a:rPr kumimoji="0" lang="ar-EG" sz="2400" b="1" i="0" u="none"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ar-SA" sz="2400" b="1" i="0" u="none"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ar-EG" sz="2400" b="1" i="0" u="none"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دائما </a:t>
            </a:r>
            <a:r>
              <a:rPr kumimoji="0" lang="ar-SA" sz="2400" b="1" i="0" u="sng" strike="noStrike" normalizeH="0" baseline="0"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تهدف دراسة أخطار التجوية الملحية إلي </a:t>
            </a:r>
            <a:r>
              <a:rPr kumimoji="0" lang="ar-EG" sz="2400" b="1" i="0" u="sng" strike="noStrike" normalizeH="0" baseline="0"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342900" marR="0" lvl="0" indent="-342900" algn="justLow" defTabSz="914400" rtl="1" eaLnBrk="0" fontAlgn="base" latinLnBrk="0" hangingPunct="0">
              <a:lnSpc>
                <a:spcPct val="150000"/>
              </a:lnSpc>
              <a:spcBef>
                <a:spcPct val="0"/>
              </a:spcBef>
              <a:spcAft>
                <a:spcPct val="0"/>
              </a:spcAft>
              <a:buClrTx/>
              <a:buSzTx/>
              <a:buFont typeface="Wingdings" pitchFamily="2" charset="2"/>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التعرف علي أسباب نشاط عمليات التجوية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الملحية</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342900" marR="0" lvl="0" indent="-342900" algn="justLow" defTabSz="914400" rtl="1" eaLnBrk="0" fontAlgn="base" latinLnBrk="0" hangingPunct="0">
              <a:lnSpc>
                <a:spcPct val="15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التعرف على </a:t>
            </a:r>
            <a:r>
              <a:rPr kumimoji="0" lang="ar-SA"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أهم العمليات الجيومورفولوجية الخاصة </a:t>
            </a:r>
            <a:r>
              <a:rPr kumimoji="0" lang="ar-SA"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بها</a:t>
            </a:r>
            <a:r>
              <a:rPr kumimoji="0" lang="ar-EG"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ar-EG"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342900" marR="0" lvl="0" indent="-342900" algn="justLow" defTabSz="914400" rtl="1" eaLnBrk="0" fontAlgn="base" latinLnBrk="0" hangingPunct="0">
              <a:lnSpc>
                <a:spcPct val="150000"/>
              </a:lnSpc>
              <a:spcBef>
                <a:spcPct val="0"/>
              </a:spcBef>
              <a:spcAft>
                <a:spcPct val="0"/>
              </a:spcAft>
              <a:buClrTx/>
              <a:buSzTx/>
              <a:buFont typeface="Wingdings" pitchFamily="2" charset="2"/>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دراسة الظاهرات الجيومورفولوجية الدقيقة الناتجة عنها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342900" marR="0" lvl="0" indent="-342900" algn="justLow" defTabSz="914400" rtl="1" eaLnBrk="0" fontAlgn="base" latinLnBrk="0" hangingPunct="0">
              <a:lnSpc>
                <a:spcPct val="150000"/>
              </a:lnSpc>
              <a:spcBef>
                <a:spcPct val="0"/>
              </a:spcBef>
              <a:spcAft>
                <a:spcPct val="0"/>
              </a:spcAft>
              <a:buClrTx/>
              <a:buSzTx/>
              <a:buFont typeface="Wingdings" pitchFamily="2" charset="2"/>
              <a:buChar char="§"/>
              <a:tabLst/>
            </a:pPr>
            <a:r>
              <a:rPr kumimoji="0" lang="ar-SA"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التعرف علي أهم المشكلات الناتجة عنها وأساليب </a:t>
            </a:r>
            <a:r>
              <a:rPr kumimoji="0" lang="ar-SA"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مواجهتها</a:t>
            </a:r>
            <a:r>
              <a:rPr kumimoji="0" lang="ar-EG"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ar-EG" sz="24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342900" marR="0" lvl="0" indent="-342900" algn="justLow" defTabSz="914400" rtl="1" eaLnBrk="0" fontAlgn="base" latinLnBrk="0" hangingPunct="0">
              <a:lnSpc>
                <a:spcPct val="150000"/>
              </a:lnSpc>
              <a:spcBef>
                <a:spcPct val="0"/>
              </a:spcBef>
              <a:spcAft>
                <a:spcPct val="0"/>
              </a:spcAft>
              <a:buClrTx/>
              <a:buSzTx/>
              <a:buFont typeface="Wingdings" pitchFamily="2" charset="2"/>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إعداد خرائط لمواضع أخطار التجوية الملحية مصنفة حسب درجات الخطورة. </a:t>
            </a:r>
            <a:endPar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E9F2FBB0-3B86-4A46-A8E7-D93A514FBD0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23528" y="600943"/>
            <a:ext cx="8496944"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SA" sz="3600" b="1" i="0" u="sng" strike="noStrike" normalizeH="0" baseline="0" dirty="0" smtClean="0">
                <a:ln w="11430"/>
                <a:effectLst>
                  <a:outerShdw blurRad="50800" dist="39000" dir="5460000" algn="tl">
                    <a:srgbClr val="000000">
                      <a:alpha val="38000"/>
                    </a:srgbClr>
                  </a:outerShdw>
                </a:effectLst>
                <a:latin typeface="Arial" pitchFamily="34" charset="0"/>
                <a:ea typeface="Times New Roman" pitchFamily="18" charset="0"/>
                <a:cs typeface="Arial" pitchFamily="34" charset="0"/>
              </a:rPr>
              <a:t>أسباب نشاط عمليات التجوية الملحية </a:t>
            </a:r>
            <a:endParaRPr kumimoji="0" lang="en-US" sz="3600" b="1" i="0" u="sng" strike="noStrike" normalizeH="0" baseline="0" dirty="0" smtClean="0">
              <a:ln w="11430"/>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يتحكم في نشاط عمليات التجوية الملحية عدة عوامل نذكر منها ما يلي:</a:t>
            </a:r>
            <a:endParaRPr kumimoji="0" lang="en-US" sz="24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Char char="•"/>
              <a:tabLst/>
            </a:pPr>
            <a:r>
              <a:rPr kumimoji="0" lang="ar-SA" sz="2800" b="1" i="0" u="sng" strike="noStrike" normalizeH="0" baseline="0" dirty="0" smtClean="0">
                <a:ln w="11430"/>
                <a:effectLst>
                  <a:outerShdw blurRad="50800" dist="39000" dir="5460000" algn="tl">
                    <a:srgbClr val="000000">
                      <a:alpha val="38000"/>
                    </a:srgbClr>
                  </a:outerShdw>
                </a:effectLst>
                <a:latin typeface="Arial" pitchFamily="34" charset="0"/>
                <a:ea typeface="Times New Roman" pitchFamily="18" charset="0"/>
                <a:cs typeface="Arial" pitchFamily="34" charset="0"/>
              </a:rPr>
              <a:t>طبوغرافية السطح:</a:t>
            </a:r>
            <a:endParaRPr kumimoji="0" lang="en-US" sz="2800" b="1" i="0" u="sng" strike="noStrike" normalizeH="0" baseline="0" dirty="0" smtClean="0">
              <a:ln w="11430"/>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تنشط عمليات التجوية الملحية فى المناطق المنخفضة المنسوب </a:t>
            </a:r>
            <a:r>
              <a:rPr kumimoji="0" lang="ar-EG" sz="24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و</a:t>
            </a:r>
            <a:r>
              <a:rPr kumimoji="0" lang="ar-SA" sz="24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فى المناطق الساحلية وفى المنخفضات الصحراوية وخاصة فى المناطق التى تقع دون منسوب سطح البحر حيث يقترب منسوب المياه تحت السطحية من السطح ،</a:t>
            </a:r>
            <a:r>
              <a:rPr kumimoji="0" lang="ar-EG" sz="24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و</a:t>
            </a:r>
            <a:r>
              <a:rPr kumimoji="0" lang="ar-SA" sz="24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يؤدى ارتفاع درجات الحرارة ومعدلات التبخر إلي ارتفاع منسوب الماء الارضى لأعلى بفعل الخاصة الشعرية، مما يؤدى إلى تكوين الظاهرات الجيومورفولوجية الدقيقة الناتجة عن التجوية الملحية مثل البقع الملحية، والقشور السوداء والرمادية وغيرها، كما تظهر الآثار السلبية علي المباني والمناطق الأثرية والطرق. </a:t>
            </a:r>
            <a:r>
              <a:rPr kumimoji="0" lang="en-US" sz="24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(Azza Abdallah,2007)</a:t>
            </a:r>
            <a:endParaRPr kumimoji="0" lang="ar-EG" sz="24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27650" name="Rectangle 2"/>
          <p:cNvSpPr>
            <a:spLocks noChangeArrowheads="1"/>
          </p:cNvSpPr>
          <p:nvPr/>
        </p:nvSpPr>
        <p:spPr bwMode="auto">
          <a:xfrm>
            <a:off x="323528" y="5013176"/>
            <a:ext cx="8568952"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rtl="1" eaLnBrk="0" fontAlgn="base" hangingPunct="0">
              <a:spcBef>
                <a:spcPct val="0"/>
              </a:spcBef>
              <a:spcAft>
                <a:spcPct val="0"/>
              </a:spcAft>
              <a:buFontTx/>
              <a:buChar char="•"/>
            </a:pPr>
            <a:r>
              <a:rPr lang="ar-SA" sz="2800" b="1" u="sng"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rPr>
              <a:t>التكوين الجيولوجى:</a:t>
            </a:r>
            <a:endParaRPr lang="en-US" sz="2800" b="1" u="sng"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indent="457200" algn="just" rtl="1" eaLnBrk="0" fontAlgn="base" hangingPunct="0">
              <a:spcBef>
                <a:spcPct val="0"/>
              </a:spcBef>
              <a:spcAft>
                <a:spcPct val="0"/>
              </a:spcAft>
            </a:pPr>
            <a:r>
              <a:rPr lang="ar-S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اوضحت الدراسات المعملية زيادة نشاط عمليات التجوية الملحية فى تكوينات الحجر الجيرى والحجر الرملى. </a:t>
            </a:r>
            <a: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a:t>
            </a:r>
            <a:r>
              <a:rPr lang="en-US" sz="2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Cooke,et</a:t>
            </a:r>
            <a: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 al., 1982 and </a:t>
            </a:r>
            <a:r>
              <a:rPr lang="en-US" sz="2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Pompo</a:t>
            </a:r>
            <a: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 1999).</a:t>
            </a:r>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E9F2FBB0-3B86-4A46-A8E7-D93A514FBD0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51520" y="775157"/>
            <a:ext cx="8712968" cy="575542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tab pos="358775" algn="l"/>
              </a:tabLst>
            </a:pPr>
            <a:r>
              <a:rPr kumimoji="0" lang="ar-SA"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الأحوال المناخية: </a:t>
            </a:r>
            <a:endParaRPr kumimoji="0" lang="en-US"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358775" algn="l"/>
              </a:tabLst>
            </a:pPr>
            <a:r>
              <a:rPr kumimoji="0" lang="ar-SA"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تعد عناصر المناخ من أهم المؤثرات علي تجوية الأسطح الصخرية وذلك من خلال تفاعل عناصر المناخ مع الغبار الملحي الذي تحمله الرياح. </a:t>
            </a:r>
            <a:endParaRPr kumimoji="0" lang="en-US"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358775" algn="l"/>
              </a:tabLst>
            </a:pPr>
            <a:r>
              <a:rPr kumimoji="0" lang="ar-SA"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الحرارة:</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
              <a:tabLst>
                <a:tab pos="358775" algn="l"/>
              </a:tabLst>
            </a:pPr>
            <a:r>
              <a:rPr kumimoji="0" lang="ar-SA" sz="2400" b="1" i="0" u="none" strike="noStrike" normalizeH="0" baseline="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يؤدى ارتفاع درجات الحرارة ووجود مدي حراري كبير علي سرعة نشاط التجوية الملحية، حيث يؤدي ارتفاع درجة الحرارة إلي نمو البللورات الملحية نتيجة لزيادة معدلات التبخر والتي تتمدد مما يسبب ضغوط جانبية، تؤدي إلي اتساع الشقوق الحاملة لهذه </a:t>
            </a:r>
            <a:r>
              <a:rPr kumimoji="0" lang="ar-SA" sz="2400" b="1" i="0" u="none" strike="noStrike" normalizeH="0" baseline="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الأملاح</a:t>
            </a:r>
            <a:r>
              <a:rPr kumimoji="0" lang="ar-EG" sz="2400" b="1" i="0" u="none" strike="noStrike" normalizeH="0" baseline="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ar-SA" sz="2400" b="1" i="0" u="none" strike="noStrike" normalizeH="0" baseline="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ar-EG" sz="2400" b="1" i="0" u="none" strike="noStrike" normalizeH="0" baseline="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
              <a:tabLst>
                <a:tab pos="358775" algn="l"/>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يؤدي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انخفاض درجة الحرارة وخاصة في فصل الشتاء إلي ذوبان ثاني أكسيد الكربون في محاليل الأملاح، مما ينتج عنه تكون حمض الكربونيك، الذي يزداد ضغطه الجزئي كلما زادت درجة ذوبانه، فيؤدي ذلك إلي التقليل من درجة الرقم الهيدروجيني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PH)</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أي أنها تصبح ذات تأثير حمضي فتزداد خطورتها علي المباني</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
              <a:tabLst>
                <a:tab pos="358775" algn="l"/>
              </a:tabLst>
            </a:pPr>
            <a:r>
              <a:rPr kumimoji="0" lang="ar-SA"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كذلك يؤدى ارتفاع درجة حرارة التربة عن متوسط درجة حرارة الهواء في جميع شهور السنة والذى يرجع إلي صفاء السماء وارتفاع قيم الإشعاع الشمسي، </a:t>
            </a:r>
            <a:r>
              <a:rPr kumimoji="0" lang="ar-EG"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إلى</a:t>
            </a:r>
            <a:r>
              <a:rPr kumimoji="0" lang="ar-SA"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حدوث نشاط لعملي</a:t>
            </a:r>
            <a:r>
              <a:rPr kumimoji="0" lang="ar-EG"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ات</a:t>
            </a:r>
            <a:r>
              <a:rPr kumimoji="0" lang="ar-SA"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التجوية الملحية . </a:t>
            </a:r>
            <a:endParaRPr kumimoji="0" lang="ar-SA"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E9F2FBB0-3B86-4A46-A8E7-D93A514FBD0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51520" y="548680"/>
            <a:ext cx="8568952" cy="526297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358775" algn="l"/>
              </a:tabLst>
            </a:pPr>
            <a:r>
              <a:rPr kumimoji="0" lang="ar-SA" sz="2400" b="1" i="0" u="sng"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الرياح:</a:t>
            </a:r>
            <a:endParaRPr kumimoji="0" lang="en-US"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358775" algn="l"/>
              </a:tabLst>
            </a:pPr>
            <a:r>
              <a:rPr kumimoji="0" lang="ar-SA" sz="2400" b="1" i="0" u="none" strike="noStrike" normalizeH="0" baseline="0" dirty="0" smtClean="0">
                <a:ln w="12700">
                  <a:solidFill>
                    <a:schemeClr val="tx2">
                      <a:satMod val="155000"/>
                    </a:schemeClr>
                  </a:solidFill>
                  <a:prstDash val="solid"/>
                </a:ln>
                <a:solidFill>
                  <a:srgbClr val="93280B"/>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تقوم الرياح بدور هام في زيادة فاعلية عمليات التجوية الملحية، ففي شهور الصيف عندما ترتفع درجات الحرارة، وتنخفض نسبة الرطوبة، وتصبح التربة جافة، يزداد تأثير الرياح كعامل تذرية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Deflation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فتقوم الرياح بحمل رواسب التربة بعيداً عن موقعها الأصلي، ومن ثم يتناقص سمك التربة ويصبح منسوب الماء الجوفي السطحي قريب من السطح، ويتعرض للتبخر ثم إرساب الأملاح. </a:t>
            </a:r>
            <a:endPar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358775" algn="l"/>
              </a:tabLst>
            </a:pPr>
            <a:r>
              <a:rPr kumimoji="0" lang="ar-SA" sz="2400" b="1" i="0" u="none" strike="noStrike" normalizeH="0" baseline="0" dirty="0" smtClean="0">
                <a:ln w="12700">
                  <a:solidFill>
                    <a:schemeClr val="tx2">
                      <a:satMod val="155000"/>
                    </a:schemeClr>
                  </a:solidFill>
                  <a:prstDash val="solid"/>
                </a:ln>
                <a:solidFill>
                  <a:srgbClr val="93280B"/>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كذلك تقوم الرياح بنقل الأملاح من المناطق التي ترتفع فيها نسبتها ثم إرسابها في المناطق المنخفضة المنسوب في اتجاه منصرف الرياح فيما يعرف بدورة الأملاح </a:t>
            </a:r>
            <a:r>
              <a:rPr kumimoji="0" lang="en-US" sz="2400" b="1" i="0" u="none" strike="noStrike" normalizeH="0" baseline="0" dirty="0" smtClean="0">
                <a:ln w="12700">
                  <a:solidFill>
                    <a:schemeClr val="tx2">
                      <a:satMod val="155000"/>
                    </a:schemeClr>
                  </a:solidFill>
                  <a:prstDash val="solid"/>
                </a:ln>
                <a:solidFill>
                  <a:srgbClr val="93280B"/>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Salt cycle</a:t>
            </a:r>
            <a:r>
              <a:rPr kumimoji="0" lang="ar-SA" sz="2400" b="1" i="0" u="none" strike="noStrike" normalizeH="0" baseline="0" dirty="0" smtClean="0">
                <a:ln w="12700">
                  <a:solidFill>
                    <a:schemeClr val="tx2">
                      <a:satMod val="155000"/>
                    </a:schemeClr>
                  </a:solidFill>
                  <a:prstDash val="solid"/>
                </a:ln>
                <a:solidFill>
                  <a:srgbClr val="93280B"/>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smtClean="0">
              <a:ln w="12700">
                <a:solidFill>
                  <a:schemeClr val="tx2">
                    <a:satMod val="155000"/>
                  </a:schemeClr>
                </a:solidFill>
                <a:prstDash val="solid"/>
              </a:ln>
              <a:solidFill>
                <a:srgbClr val="93280B"/>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358775" algn="l"/>
              </a:tabLst>
            </a:pPr>
            <a:r>
              <a:rPr kumimoji="0" lang="ar-SA" sz="2400" b="1" i="0" u="sng"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الامطار:</a:t>
            </a:r>
            <a:endParaRPr kumimoji="0" lang="en-US"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358775" algn="l"/>
              </a:tabLst>
            </a:pPr>
            <a:r>
              <a:rPr kumimoji="0" lang="en-US" sz="2400" b="1" i="0" u="none" strike="noStrike" normalizeH="0" baseline="0" dirty="0" smtClean="0">
                <a:ln w="12700">
                  <a:solidFill>
                    <a:schemeClr val="tx2">
                      <a:satMod val="155000"/>
                    </a:schemeClr>
                  </a:solidFill>
                  <a:prstDash val="solid"/>
                </a:ln>
                <a:solidFill>
                  <a:srgbClr val="93280B"/>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ينتج عن ندرة سقوط الأمطار وارتفاع درجات الحرارة وقيم التبخر سرعة نشاط الخاصية الشعرية، حيث يرتفع الماء في الرواسب السطحية للتربة، ويتبخر تاركاً بللورات الأملاح في الأجزاء العليا من قطاع التربة، أو علي سطح الأرض فى شكل بقع ملحية.</a:t>
            </a:r>
            <a:endPar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E9F2FBB0-3B86-4A46-A8E7-D93A514FBD0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51520" y="415117"/>
            <a:ext cx="8640960" cy="538609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457200" algn="just" defTabSz="914400" rtl="1" eaLnBrk="1" fontAlgn="base" latinLnBrk="0" hangingPunct="1">
              <a:lnSpc>
                <a:spcPct val="100000"/>
              </a:lnSpc>
              <a:spcBef>
                <a:spcPct val="0"/>
              </a:spcBef>
              <a:spcAft>
                <a:spcPct val="0"/>
              </a:spcAft>
              <a:buClrTx/>
              <a:buSzTx/>
              <a:buFontTx/>
              <a:buNone/>
              <a:tabLst>
                <a:tab pos="358775" algn="l"/>
              </a:tabLst>
            </a:pPr>
            <a:r>
              <a:rPr kumimoji="0" lang="ar-SA" sz="2800" b="1" i="0" u="sng" strike="noStrike" normalizeH="0" baseline="0" dirty="0" smtClean="0">
                <a:ln w="11430"/>
                <a:solidFill>
                  <a:schemeClr val="tx1"/>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الرطوبة:</a:t>
            </a:r>
            <a:endParaRPr kumimoji="0" lang="en-US" sz="2800" b="1" i="0" u="none" strike="noStrike" normalizeH="0" baseline="0" dirty="0" smtClean="0">
              <a:ln w="11430"/>
              <a:solidFill>
                <a:schemeClr val="tx1"/>
              </a:solidFill>
              <a:effectLst>
                <a:outerShdw blurRad="80000" dist="40000" dir="5040000" algn="tl">
                  <a:srgbClr val="000000">
                    <a:alpha val="3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tab pos="358775" algn="l"/>
              </a:tabLst>
            </a:pPr>
            <a:r>
              <a:rPr kumimoji="0" lang="ar-SA" sz="2400" b="1" i="0" u="none" strike="noStrike" normalizeH="0" baseline="0" dirty="0" smtClean="0">
                <a:ln w="11430"/>
                <a:solidFill>
                  <a:srgbClr val="FF000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	</a:t>
            </a:r>
            <a:r>
              <a:rPr kumimoji="0" lang="ar-SA" sz="2400" b="1" i="0" u="none" strike="noStrike" normalizeH="0" baseline="0" dirty="0" smtClean="0">
                <a:ln w="11430"/>
                <a:solidFill>
                  <a:srgbClr val="FFC00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تقوم الرطوبة النسبية بدور فعال في نشاط عملية التجوية الملحية، حيث اثبتت الدراسات السابقة وجود علاقة طردية بين زيادة كمية الرطوبة النسبية بالهواء ونشاط عملية التجوية الملحية . </a:t>
            </a:r>
            <a:endParaRPr kumimoji="0" lang="en-US" sz="2400" b="1" i="0" u="none" strike="noStrike" normalizeH="0" baseline="0" dirty="0" smtClean="0">
              <a:ln w="11430"/>
              <a:solidFill>
                <a:srgbClr val="FFC000"/>
              </a:solidFill>
              <a:effectLst>
                <a:outerShdw blurRad="80000" dist="40000" dir="5040000" algn="tl">
                  <a:srgbClr val="000000">
                    <a:alpha val="3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tab pos="358775" algn="l"/>
              </a:tabLst>
            </a:pPr>
            <a:r>
              <a:rPr kumimoji="0" lang="ar-SA" sz="2400" b="1" i="0" u="none" strike="noStrike" normalizeH="0" baseline="0" dirty="0" smtClean="0">
                <a:ln w="11430"/>
                <a:solidFill>
                  <a:srgbClr val="FF000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smtClean="0">
              <a:ln w="11430"/>
              <a:solidFill>
                <a:srgbClr val="FF0000"/>
              </a:solidFill>
              <a:effectLst>
                <a:outerShdw blurRad="80000" dist="40000" dir="5040000" algn="tl">
                  <a:srgbClr val="000000">
                    <a:alpha val="30000"/>
                  </a:srgbClr>
                </a:outerShdw>
              </a:effectLst>
              <a:latin typeface="Arial" pitchFamily="34" charset="0"/>
              <a:cs typeface="Arial" pitchFamily="34" charset="0"/>
            </a:endParaRPr>
          </a:p>
          <a:p>
            <a:pPr indent="457200" algn="just" rtl="1" fontAlgn="base">
              <a:spcBef>
                <a:spcPct val="0"/>
              </a:spcBef>
              <a:spcAft>
                <a:spcPct val="0"/>
              </a:spcAft>
              <a:tabLst>
                <a:tab pos="358775" algn="l"/>
              </a:tabLst>
            </a:pPr>
            <a:r>
              <a:rPr lang="ar-SA" sz="2800" b="1" u="sng" dirty="0" smtClean="0">
                <a:ln w="11430"/>
                <a:solidFill>
                  <a:schemeClr val="tx1"/>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المياه </a:t>
            </a:r>
            <a:r>
              <a:rPr lang="ar-SA" sz="2800" b="1" u="sng" dirty="0">
                <a:ln w="11430"/>
                <a:solidFill>
                  <a:schemeClr val="tx1"/>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الجوفية: </a:t>
            </a:r>
            <a:endParaRPr lang="en-US" sz="2800" b="1" u="sng" dirty="0">
              <a:ln w="11430"/>
              <a:solidFill>
                <a:schemeClr val="tx1"/>
              </a:solidFill>
              <a:effectLst>
                <a:outerShdw blurRad="80000" dist="40000" dir="5040000" algn="tl">
                  <a:srgbClr val="000000">
                    <a:alpha val="30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tab pos="358775" algn="l"/>
              </a:tabLst>
            </a:pPr>
            <a:r>
              <a:rPr kumimoji="0" lang="ar-SA" sz="2400" b="1" i="0" u="none" strike="noStrike" normalizeH="0" baseline="0" dirty="0" smtClean="0">
                <a:ln w="11430"/>
                <a:solidFill>
                  <a:srgbClr val="FF000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	</a:t>
            </a:r>
            <a:r>
              <a:rPr kumimoji="0" lang="ar-SA" sz="2400" b="1" i="0" u="none" strike="noStrike" normalizeH="0" baseline="0" dirty="0" smtClean="0">
                <a:ln w="11430"/>
                <a:solidFill>
                  <a:srgbClr val="0033CC"/>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يؤدى اقتراب منسوب المياه تحت السطحية </a:t>
            </a:r>
            <a:r>
              <a:rPr kumimoji="0" lang="en-US" sz="2400" b="1" i="0" u="none" strike="noStrike" normalizeH="0" baseline="0" dirty="0" smtClean="0">
                <a:ln w="11430"/>
                <a:solidFill>
                  <a:srgbClr val="0033CC"/>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Subsurface water  </a:t>
            </a:r>
            <a:r>
              <a:rPr kumimoji="0" lang="ar-SA" sz="2400" b="1" i="0" u="none" strike="noStrike" normalizeH="0" baseline="0" dirty="0" smtClean="0">
                <a:ln w="11430"/>
                <a:solidFill>
                  <a:srgbClr val="0033CC"/>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من السطح وارتفاع نسبة ملوحتها من زيادة نشاط عمليات التجوية الملحية.</a:t>
            </a:r>
            <a:endParaRPr kumimoji="0" lang="en-US" sz="2400" b="1" i="0" u="none" strike="noStrike" normalizeH="0" baseline="0" dirty="0" smtClean="0">
              <a:ln w="11430"/>
              <a:solidFill>
                <a:srgbClr val="0033CC"/>
              </a:solidFill>
              <a:effectLst>
                <a:outerShdw blurRad="80000" dist="40000" dir="5040000" algn="tl">
                  <a:srgbClr val="000000">
                    <a:alpha val="3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tab pos="358775" algn="l"/>
              </a:tabLst>
            </a:pPr>
            <a:r>
              <a:rPr kumimoji="0" lang="ar-SA" sz="2400" b="1" i="0" u="none" strike="noStrike" normalizeH="0" baseline="0" dirty="0" smtClean="0">
                <a:ln w="11430"/>
                <a:solidFill>
                  <a:srgbClr val="0033CC"/>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كذلك يؤدي استخدام هذه المياه في الزراعة إلي ارتفاع نسبة الملوحة في التربة الزراعية ومن ثم حدوث مشكلتي تملح وتصلب التربة خاصة عندما تحتوى التربة الزراعية علي نسبة عالية من الطين والطفل ولهذا ترتفع المياه الجوفية السطحية بواسطة الخاصة الشعرية بمعدل سريع، ؛ ويؤدي تبخر المياه إلي تكوين البقع الملحية </a:t>
            </a:r>
            <a:r>
              <a:rPr kumimoji="0" lang="en-US" sz="2400" b="1" i="0" u="none" strike="noStrike" normalizeH="0" baseline="0" dirty="0" smtClean="0">
                <a:ln w="11430"/>
                <a:solidFill>
                  <a:srgbClr val="0033CC"/>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Efflorescence </a:t>
            </a:r>
            <a:r>
              <a:rPr kumimoji="0" lang="ar-SA" sz="2400" b="1" i="0" u="none" strike="noStrike" normalizeH="0" baseline="0" dirty="0" smtClean="0">
                <a:ln w="11430"/>
                <a:solidFill>
                  <a:srgbClr val="0033CC"/>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 والقشور الرمادية والسوداء. </a:t>
            </a:r>
            <a:endParaRPr kumimoji="0" lang="en-US" sz="2400" b="1" i="0" u="none" strike="noStrike" normalizeH="0" baseline="0" dirty="0" smtClean="0">
              <a:ln w="11430"/>
              <a:solidFill>
                <a:srgbClr val="0033CC"/>
              </a:solidFill>
              <a:effectLst>
                <a:outerShdw blurRad="80000" dist="40000" dir="5040000" algn="tl">
                  <a:srgbClr val="000000">
                    <a:alpha val="30000"/>
                  </a:srgbClr>
                </a:outerShdw>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358775" algn="l"/>
              </a:tabLst>
            </a:pPr>
            <a:endParaRPr kumimoji="0" lang="en-US" sz="2400" b="1" i="0" u="none" strike="noStrike" normalizeH="0" baseline="0" dirty="0" smtClean="0">
              <a:ln w="11430"/>
              <a:solidFill>
                <a:srgbClr val="FF0000"/>
              </a:solidFill>
              <a:effectLst>
                <a:outerShdw blurRad="80000" dist="40000" dir="5040000" algn="tl">
                  <a:srgbClr val="000000">
                    <a:alpha val="30000"/>
                  </a:srgbClr>
                </a:outerShdw>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E9F2FBB0-3B86-4A46-A8E7-D93A514FBD0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46154" y="908720"/>
            <a:ext cx="8784976" cy="4955203"/>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800" b="1" i="0" u="sng" strike="noStrike" spc="50" normalizeH="0" baseline="0" dirty="0" smtClean="0">
                <a:ln w="11430"/>
                <a:solidFill>
                  <a:schemeClr val="tx1"/>
                </a:soli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النشاط البشري:</a:t>
            </a:r>
            <a:r>
              <a:rPr kumimoji="0" lang="ar-SA" sz="24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	</a:t>
            </a:r>
            <a:endParaRPr kumimoji="0" lang="en-US" sz="24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24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يؤدى الإسراف في استخراج المياه الجوفية لاستخدامها في مجال الزراعة واستخدام طرق الري والصرف التقليدية والتي تؤدي إلي ارتفاع مناسيب المياه الجوفية السطحية المشبعة بنسبة عالية من الأملاح مما يساهم في نشاط التجوية الملحية. </a:t>
            </a:r>
            <a:endParaRPr kumimoji="0" lang="en-US" sz="24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2400" b="1" i="0" u="none" strike="noStrike" spc="50" normalizeH="0" baseline="0" dirty="0" smtClean="0">
                <a:ln w="11430"/>
                <a:solidFill>
                  <a:srgbClr val="0033CC"/>
                </a:soli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للنشاط </a:t>
            </a:r>
            <a:r>
              <a:rPr kumimoji="0" lang="ar-SA" sz="2400" b="1" i="0" u="none" strike="noStrike" spc="50" normalizeH="0" baseline="0" dirty="0" smtClean="0">
                <a:ln w="11430"/>
                <a:solidFill>
                  <a:srgbClr val="0033CC"/>
                </a:soli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البشري دور كبير في زيادة نشاط التجوية الملحية وحدوث ما يعرف </a:t>
            </a:r>
            <a:r>
              <a:rPr kumimoji="0" lang="en-US" sz="2400" b="1" i="0" u="none" strike="noStrike" spc="50" normalizeH="0" baseline="0" dirty="0" smtClean="0">
                <a:ln w="11430"/>
                <a:solidFill>
                  <a:srgbClr val="0033CC"/>
                </a:soli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Secondary Stalinization </a:t>
            </a:r>
            <a:r>
              <a:rPr kumimoji="0" lang="ar-SA" sz="2400" b="1" i="0" u="none" strike="noStrike" spc="50" normalizeH="0" baseline="0" dirty="0" smtClean="0">
                <a:ln w="11430"/>
                <a:solidFill>
                  <a:srgbClr val="0033CC"/>
                </a:soli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 فأتساع مساحة الاراضى الزراعية وكذلك زيادة مساحة المباني تؤدي إلي ارتفاع منسوب المياه الجوفية السطحية نتيجة </a:t>
            </a:r>
            <a:r>
              <a:rPr kumimoji="0" lang="ar-SA" sz="2400" b="1" i="0" u="none" strike="noStrike" spc="50" normalizeH="0" baseline="0" dirty="0" smtClean="0">
                <a:ln w="11430"/>
                <a:solidFill>
                  <a:srgbClr val="0033CC"/>
                </a:soli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نقص</a:t>
            </a:r>
            <a:r>
              <a:rPr kumimoji="0" lang="ar-EG" sz="2400" b="1" i="0" u="none" strike="noStrike" spc="50" normalizeH="0" baseline="0" dirty="0" smtClean="0">
                <a:ln w="11430"/>
                <a:solidFill>
                  <a:srgbClr val="0033CC"/>
                </a:soli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 الرطوبه بفعل البخر/ نتح.</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24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تؤدي </a:t>
            </a:r>
            <a:r>
              <a:rPr kumimoji="0" lang="ar-SA" sz="24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زيادة مساحات العمران إلي زيادة المساحات غير المنفذة والتي تؤدي إلي الإقلال من كمية التبخر لمياه التربة، ومن ثم يرتفع منسوب الماء تحت السطحي، وبتبخره يزيد من نشاط عمليات التجوية الملحية. كذلك يؤدي سوء الصرف الصحي إلي ارتفاع منسوب المياه الأرضية أيضاً</a:t>
            </a:r>
            <a:r>
              <a:rPr kumimoji="0" lang="ar-SA" sz="24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Arial" pitchFamily="34" charset="0"/>
              </a:rPr>
              <a:t>.</a:t>
            </a:r>
            <a:endParaRPr kumimoji="0" lang="en-US" sz="24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E9F2FBB0-3B86-4A46-A8E7-D93A514FBD0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196488"/>
            <a:ext cx="5173211" cy="584775"/>
          </a:xfrm>
          <a:prstGeom prst="rect">
            <a:avLst/>
          </a:prstGeom>
        </p:spPr>
        <p:txBody>
          <a:bodyPr wrap="none">
            <a:spAutoFit/>
          </a:bodyPr>
          <a:lstStyle/>
          <a:p>
            <a:r>
              <a:rPr lang="ar-SA" sz="3200" b="1"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 </a:t>
            </a:r>
            <a:r>
              <a:rPr lang="ar-SA" sz="3200" b="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عمليات التجوية الملحية علي السطح</a:t>
            </a:r>
            <a:endParaRPr lang="en-US" sz="3200" b="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endParaRPr>
          </a:p>
        </p:txBody>
      </p:sp>
      <p:sp>
        <p:nvSpPr>
          <p:cNvPr id="32769" name="Rectangle 1"/>
          <p:cNvSpPr>
            <a:spLocks noChangeArrowheads="1"/>
          </p:cNvSpPr>
          <p:nvPr/>
        </p:nvSpPr>
        <p:spPr bwMode="auto">
          <a:xfrm>
            <a:off x="245693" y="1349479"/>
            <a:ext cx="8568952" cy="415498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النمو البلوري للأملاح </a:t>
            </a:r>
            <a:r>
              <a:rPr kumimoji="0" lang="en-US" sz="2400" b="1" i="0" u="sng"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Salt Crystal Growth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تحدث هذه العملية نتيجة تبخر المياه المحتوية علي أملاح أو برودة الأملاح المذابة، ولقد أوضحت دراسة النماذج الخاصة بالنمو البلوري للأملاح أن صخور الحجر الجيري والحجر الرملي أكثر الصخور تأثراً بهذه العملية، ويرجع ذلك إلي طبيعة هذه الصخور من حيث المسامية، ونسيج السطح، والشقوق والفواصل التي يحتويها الصخر ونظام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الطباقي</a:t>
            </a:r>
            <a:r>
              <a:rPr kumimoji="0" lang="ar-EG"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ه.</a:t>
            </a:r>
          </a:p>
          <a:p>
            <a:pPr marL="0" marR="0" lvl="0" indent="0" algn="just" defTabSz="914400" rtl="1" eaLnBrk="0" fontAlgn="base" latinLnBrk="0" hangingPunct="0">
              <a:lnSpc>
                <a:spcPct val="100000"/>
              </a:lnSpc>
              <a:spcBef>
                <a:spcPct val="0"/>
              </a:spcBef>
              <a:spcAft>
                <a:spcPct val="0"/>
              </a:spcAft>
              <a:buClrTx/>
              <a:buSzTx/>
              <a:buFontTx/>
              <a:buNone/>
              <a:tabLst/>
            </a:pPr>
            <a:r>
              <a:rPr kumimoji="0" lang="ar-EG" sz="2400" b="1" i="0" u="sng"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ينتج عن هذه العمليه تكوين:</a:t>
            </a:r>
          </a:p>
          <a:p>
            <a:pPr marL="342900" lvl="0" indent="-342900" algn="just" rtl="1" eaLnBrk="0" fontAlgn="base" hangingPunct="0">
              <a:spcBef>
                <a:spcPct val="0"/>
              </a:spcBef>
              <a:spcAft>
                <a:spcPct val="0"/>
              </a:spcAft>
              <a:buFont typeface="Wingdings" pitchFamily="2" charset="2"/>
              <a:buChar char="q"/>
            </a:pP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المضلعات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الملحية</a:t>
            </a:r>
            <a:r>
              <a:rPr kumimoji="0" lang="ar-EG"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lang="en-US" sz="2400" b="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Salt Polygons </a:t>
            </a:r>
            <a:endParaRPr kumimoji="0" lang="ar-EG"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تشقق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التربة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وتشقق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الصخر</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Rock Splitting  </a:t>
            </a:r>
            <a:r>
              <a:rPr kumimoji="0" lang="ar-EG"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التفكك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الحبيبي</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Rock Disintegration </a:t>
            </a:r>
            <a:endParaRPr kumimoji="0" lang="ar-EG"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R="0" lvl="0" algn="just" defTabSz="914400" rtl="1" eaLnBrk="0" fontAlgn="base" latinLnBrk="0" hangingPunct="0">
              <a:lnSpc>
                <a:spcPct val="100000"/>
              </a:lnSpc>
              <a:spcBef>
                <a:spcPct val="0"/>
              </a:spcBef>
              <a:spcAft>
                <a:spcPct val="0"/>
              </a:spcAft>
              <a:buClrTx/>
              <a:buSzTx/>
              <a:tabLst/>
            </a:pP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وغالباً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ما يرجع حدوثها إلي تكوين سلفات </a:t>
            </a:r>
            <a:r>
              <a:rPr kumimoji="0" lang="ar-SA"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الصوديوم</a:t>
            </a:r>
            <a:r>
              <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cs typeface="Arial" pitchFamily="34" charset="0"/>
              </a:rPr>
              <a:t> </a:t>
            </a:r>
            <a:r>
              <a:rPr kumimoji="0" lang="ar-EG"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cs typeface="Arial" pitchFamily="34" charset="0"/>
              </a:rPr>
              <a:t>.</a:t>
            </a:r>
            <a:endParaRPr kumimoji="0" lang="en-US" sz="2400" b="1" i="0" u="none" strike="noStrike" normalizeH="0" baseline="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Arial" pitchFamily="34" charset="0"/>
              <a:cs typeface="Arial" pitchFamily="34" charset="0"/>
            </a:endParaRPr>
          </a:p>
        </p:txBody>
      </p:sp>
      <p:pic>
        <p:nvPicPr>
          <p:cNvPr id="32770" name="Picture 2" descr="plate4"/>
          <p:cNvPicPr>
            <a:picLocks noChangeAspect="1" noChangeArrowheads="1"/>
          </p:cNvPicPr>
          <p:nvPr/>
        </p:nvPicPr>
        <p:blipFill>
          <a:blip r:embed="rId2" cstate="print"/>
          <a:srcRect/>
          <a:stretch>
            <a:fillRect/>
          </a:stretch>
        </p:blipFill>
        <p:spPr bwMode="auto">
          <a:xfrm>
            <a:off x="445662" y="3717032"/>
            <a:ext cx="2830194" cy="2448272"/>
          </a:xfrm>
          <a:prstGeom prst="rect">
            <a:avLst/>
          </a:prstGeom>
          <a:noFill/>
          <a:ln w="28575">
            <a:solidFill>
              <a:srgbClr val="000000"/>
            </a:solidFill>
            <a:miter lim="800000"/>
            <a:headEnd/>
            <a:tailEnd/>
          </a:ln>
        </p:spPr>
      </p:pic>
      <p:sp>
        <p:nvSpPr>
          <p:cNvPr id="6" name="Footer Placeholder 5"/>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E9F2FBB0-3B86-4A46-A8E7-D93A514FBD0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51520" y="805354"/>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التمدد الحراري للأملاح </a:t>
            </a:r>
            <a:r>
              <a:rPr kumimoji="0" lang="en-US" sz="2400"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Thermal Expansion of Salt Crystals </a:t>
            </a:r>
            <a:endParaRPr kumimoji="0" lang="en-US" sz="2400"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 defTabSz="914400" rtl="1" eaLnBrk="0" fontAlgn="base" latinLnBrk="0" hangingPunct="0">
              <a:lnSpc>
                <a:spcPct val="100000"/>
              </a:lnSpc>
              <a:spcBef>
                <a:spcPct val="0"/>
              </a:spcBef>
              <a:spcAft>
                <a:spcPct val="0"/>
              </a:spcAft>
              <a:buClrTx/>
              <a:buSzTx/>
              <a:buFont typeface="Courier New" pitchFamily="49" charset="0"/>
              <a:buChar char="o"/>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تتوقف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هذه العملية علي خصائص حرارة الأملاح والمدى الحراري للمنطقة، ففي المناطق الجافة نتيجة ارتفاع قيمة المدى الحراري تتمدد أملاح كلوريد الصوديوم (1%) بمقدار يفوق تمدد مواد البناء خلال دورة المدى الحراري، مما ينتج عنها ضغط علي جوانب الشقوق ومن ثم تتساقط دهانات واجهات المباني التي بدورها تتعرض إلى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التصدع. </a:t>
            </a:r>
            <a:endPar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342900" marR="0" lvl="0" indent="-342900" algn="just" defTabSz="914400" rtl="1" eaLnBrk="0" fontAlgn="base" latinLnBrk="0" hangingPunct="0">
              <a:lnSpc>
                <a:spcPct val="100000"/>
              </a:lnSpc>
              <a:spcBef>
                <a:spcPct val="0"/>
              </a:spcBef>
              <a:spcAft>
                <a:spcPct val="0"/>
              </a:spcAft>
              <a:buClrTx/>
              <a:buSzTx/>
              <a:buFont typeface="Courier New" pitchFamily="49" charset="0"/>
              <a:buChar char="o"/>
              <a:tabLst/>
            </a:pPr>
            <a:r>
              <a:rPr kumimoji="0" lang="ar-SA"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نتيجة </a:t>
            </a:r>
            <a:r>
              <a:rPr kumimoji="0" lang="ar-SA"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لارتفاع درجة الحرارة تترسب الأملاح وتحل محل الفجوات الهوائية بمسام الصبة الخرسانية وشقوق المباني،مما يعمل على ترسيب البلورات الملحية داخلها ،ويزداد معدل تمددها حراريا </a:t>
            </a:r>
            <a:r>
              <a:rPr kumimoji="0" lang="ar-EG" sz="2400" b="1" i="0" u="none" strike="noStrike" normalizeH="0" baseline="0" dirty="0" smtClean="0">
                <a:ln w="12700">
                  <a:solidFill>
                    <a:schemeClr val="tx2">
                      <a:satMod val="155000"/>
                    </a:schemeClr>
                  </a:solidFill>
                  <a:prstDash val="solid"/>
                </a:ln>
                <a:solidFill>
                  <a:srgbClr val="0033CC"/>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342900" marR="0" lvl="0" indent="-342900" algn="just" defTabSz="914400" rtl="1" eaLnBrk="0" fontAlgn="base" latinLnBrk="0" hangingPunct="0">
              <a:lnSpc>
                <a:spcPct val="100000"/>
              </a:lnSpc>
              <a:spcBef>
                <a:spcPct val="0"/>
              </a:spcBef>
              <a:spcAft>
                <a:spcPct val="0"/>
              </a:spcAft>
              <a:buClrTx/>
              <a:buSzTx/>
              <a:buFont typeface="Courier New" pitchFamily="49" charset="0"/>
              <a:buChar char="o"/>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أوضحت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دراسة التجارب المعملية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Simulation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التي أجراها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Smith</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أن صخور الحجر الرملي أكثر تأثراً بهذه العملية من صخور الحجر الجيري، وأوضحت نتائج التجربة أن كمية الناتج من الحبيبات المفككة بعد 24000 دورة تسخين وتبريد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Heating and cooling cycle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تراوحت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في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صخور الحجر</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الرملي بين 111 و 126 جرام ، وتراوحت في صخور الحجر الجيري بين 0.27 و 0.032</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rPr>
              <a:t> </a:t>
            </a:r>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E9F2FBB0-3B86-4A46-A8E7-D93A514FBD0B}" type="slidenum">
              <a:rPr lang="en-US" smtClean="0"/>
              <a:pPr/>
              <a:t>9</a:t>
            </a:fld>
            <a:endParaRPr lang="en-US"/>
          </a:p>
        </p:txBody>
      </p:sp>
      <p:sp>
        <p:nvSpPr>
          <p:cNvPr id="5" name="Rectangle 4"/>
          <p:cNvSpPr/>
          <p:nvPr/>
        </p:nvSpPr>
        <p:spPr>
          <a:xfrm>
            <a:off x="2051720" y="196488"/>
            <a:ext cx="4969630" cy="584775"/>
          </a:xfrm>
          <a:prstGeom prst="rect">
            <a:avLst/>
          </a:prstGeom>
        </p:spPr>
        <p:txBody>
          <a:bodyPr wrap="none">
            <a:spAutoFit/>
          </a:bodyPr>
          <a:lstStyle/>
          <a:p>
            <a:r>
              <a:rPr lang="ar-SA" sz="3200" b="1"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عمليات </a:t>
            </a:r>
            <a:r>
              <a:rPr lang="ar-SA" sz="3200" b="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التجوية الملحية علي السطح</a:t>
            </a:r>
            <a:endParaRPr lang="en-US" sz="3200" b="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TotalTime>
  <Words>1490</Words>
  <Application>Microsoft Office PowerPoint</Application>
  <PresentationFormat>On-screen Show (4:3)</PresentationFormat>
  <Paragraphs>116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66</cp:revision>
  <dcterms:created xsi:type="dcterms:W3CDTF">2013-10-22T16:13:07Z</dcterms:created>
  <dcterms:modified xsi:type="dcterms:W3CDTF">2020-03-27T08:15:37Z</dcterms:modified>
</cp:coreProperties>
</file>